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9"/>
  </p:notesMasterIdLst>
  <p:sldIdLst>
    <p:sldId id="256" r:id="rId2"/>
    <p:sldId id="258" r:id="rId3"/>
    <p:sldId id="257" r:id="rId4"/>
    <p:sldId id="259" r:id="rId5"/>
    <p:sldId id="285" r:id="rId6"/>
    <p:sldId id="286" r:id="rId7"/>
    <p:sldId id="288" r:id="rId8"/>
    <p:sldId id="289" r:id="rId9"/>
    <p:sldId id="284" r:id="rId10"/>
    <p:sldId id="260" r:id="rId11"/>
    <p:sldId id="283" r:id="rId12"/>
    <p:sldId id="290" r:id="rId13"/>
    <p:sldId id="292" r:id="rId14"/>
    <p:sldId id="293" r:id="rId15"/>
    <p:sldId id="294" r:id="rId16"/>
    <p:sldId id="291" r:id="rId17"/>
    <p:sldId id="295" r:id="rId18"/>
    <p:sldId id="296" r:id="rId19"/>
    <p:sldId id="297" r:id="rId20"/>
    <p:sldId id="298" r:id="rId21"/>
    <p:sldId id="299" r:id="rId22"/>
    <p:sldId id="317" r:id="rId23"/>
    <p:sldId id="300" r:id="rId24"/>
    <p:sldId id="301" r:id="rId25"/>
    <p:sldId id="302" r:id="rId26"/>
    <p:sldId id="307" r:id="rId27"/>
    <p:sldId id="303" r:id="rId28"/>
    <p:sldId id="308" r:id="rId29"/>
    <p:sldId id="304" r:id="rId30"/>
    <p:sldId id="305" r:id="rId31"/>
    <p:sldId id="306" r:id="rId32"/>
    <p:sldId id="309" r:id="rId33"/>
    <p:sldId id="310" r:id="rId34"/>
    <p:sldId id="312" r:id="rId35"/>
    <p:sldId id="313" r:id="rId36"/>
    <p:sldId id="314" r:id="rId37"/>
    <p:sldId id="318" r:id="rId38"/>
  </p:sldIdLst>
  <p:sldSz cx="9144000" cy="5143500" type="screen16x9"/>
  <p:notesSz cx="6858000" cy="9144000"/>
  <p:embeddedFontLst>
    <p:embeddedFont>
      <p:font typeface="Titillium Web" panose="020B0604020202020204" charset="0"/>
      <p:regular r:id="rId40"/>
      <p:bold r:id="rId41"/>
      <p:italic r:id="rId42"/>
      <p:boldItalic r:id="rId43"/>
    </p:embeddedFont>
    <p:embeddedFont>
      <p:font typeface="Titillium Web Light" panose="020B060402020202020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E733EC-B386-4F8F-9CBC-E0DBB6D381AE}">
  <a:tblStyle styleId="{5CE733EC-B386-4F8F-9CBC-E0DBB6D381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676" autoAdjust="0"/>
  </p:normalViewPr>
  <p:slideViewPr>
    <p:cSldViewPr>
      <p:cViewPr>
        <p:scale>
          <a:sx n="120" d="100"/>
          <a:sy n="120" d="100"/>
        </p:scale>
        <p:origin x="-528" y="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280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436767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743850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973750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230450"/>
            <a:ext cx="5796900" cy="4653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457200" y="1428750"/>
            <a:ext cx="2924700" cy="31536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3558095" y="1428750"/>
            <a:ext cx="2924700" cy="31536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7DFFB1"/>
            </a:gs>
            <a:gs pos="12000">
              <a:srgbClr val="00AAC6"/>
            </a:gs>
            <a:gs pos="51000">
              <a:srgbClr val="0037B3"/>
            </a:gs>
            <a:gs pos="100000">
              <a:srgbClr val="00001A"/>
            </a:gs>
          </a:gsLst>
          <a:lin ang="1350003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Char char="▰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lvl="1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lvl="2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lvl="3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lvl="4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lvl="5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lvl="6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lvl="7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lvl="8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s.com/en_us/home.html" TargetMode="External"/><Relationship Id="rId2" Type="http://schemas.openxmlformats.org/officeDocument/2006/relationships/hyperlink" Target="https://www.kdnuggets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tableau.com/" TargetMode="External"/><Relationship Id="rId4" Type="http://schemas.openxmlformats.org/officeDocument/2006/relationships/hyperlink" Target="https://www.microstrategy.com/u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ctrTitle"/>
          </p:nvPr>
        </p:nvSpPr>
        <p:spPr>
          <a:xfrm>
            <a:off x="685800" y="743850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OD PODATKA DO INFORMACIJE – </a:t>
            </a:r>
            <a:r>
              <a:rPr lang="sr-Latn-BA" sz="3200" dirty="0" smtClean="0"/>
              <a:t>primjena analitike podataka u poslovnom odlučivanju u m:tel-u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 smtClean="0"/>
              <a:t>DEFINICIJE 1.0</a:t>
            </a:r>
            <a:endParaRPr dirty="0"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sr-Latn-BA" sz="1800" b="1" dirty="0" smtClean="0"/>
              <a:t>BI – Business Intelligence (Poslovno izvještavanje)</a:t>
            </a:r>
          </a:p>
          <a:p>
            <a:pPr marL="76200" indent="0">
              <a:buNone/>
            </a:pPr>
            <a:r>
              <a:rPr lang="sr-Latn-BA" sz="1400" dirty="0" smtClean="0"/>
              <a:t>„</a:t>
            </a:r>
            <a:r>
              <a:rPr lang="sr-Latn-BA" sz="1400" dirty="0"/>
              <a:t>Skup metodologija, procesa, aritektura i tehnologija putem kojih se vrši transformacija neobrađenih podataka u smislenu i korisnu informaciju. Omogućava poslovnim korisnicima da na osnovu tih informacija donose poslovne odluke kojima nastoje poboljšati poslovanje</a:t>
            </a:r>
            <a:r>
              <a:rPr lang="sr-Latn-BA" sz="1400" dirty="0" smtClean="0"/>
              <a:t>.“</a:t>
            </a:r>
            <a:endParaRPr dirty="0" smtClean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sr-Latn-BA" sz="1800" b="1" dirty="0" smtClean="0"/>
              <a:t>DWH – Data Warehousing (Skladište podataka)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sr-Latn-BA" sz="1400" dirty="0" smtClean="0"/>
              <a:t>„Centralni repozitorijum (baza podataka)  integrisanih  podataka poteklih iz jednog ili više izvora.“</a:t>
            </a:r>
          </a:p>
          <a:p>
            <a:pPr lvl="0">
              <a:spcBef>
                <a:spcPts val="0"/>
              </a:spcBef>
            </a:pPr>
            <a:r>
              <a:rPr lang="sr-Latn-BA" sz="1800" b="1" dirty="0" smtClean="0"/>
              <a:t>ETL </a:t>
            </a:r>
            <a:r>
              <a:rPr lang="sr-Latn-BA" sz="1800" b="1" dirty="0"/>
              <a:t>– </a:t>
            </a:r>
            <a:r>
              <a:rPr lang="sr-Latn-BA" sz="1800" b="1" dirty="0" smtClean="0"/>
              <a:t>Extract Transform Load </a:t>
            </a:r>
            <a:endParaRPr lang="sr-Latn-BA" sz="1800" b="1" dirty="0"/>
          </a:p>
          <a:p>
            <a:pPr marL="76200" lvl="0" indent="0">
              <a:spcBef>
                <a:spcPts val="0"/>
              </a:spcBef>
              <a:buNone/>
            </a:pPr>
            <a:r>
              <a:rPr lang="sr-Latn-BA" sz="1400" dirty="0" smtClean="0"/>
              <a:t>„Proces izdvajanja sirovih podataka, njihove  transformacije i učitavanja obrađenih podataka u DWH“</a:t>
            </a:r>
            <a:endParaRPr lang="sr-Latn-BA" sz="1400" dirty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sr-Latn-BA" sz="1400" dirty="0" smtClean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sr-Latn-BA" sz="1400" dirty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 </a:t>
            </a:r>
            <a:endParaRPr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sz="3200" dirty="0" smtClean="0"/>
              <a:t>TRADICIONALNI BI</a:t>
            </a:r>
            <a:endParaRPr sz="3200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76350"/>
            <a:ext cx="6898889" cy="372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72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KARAKTERISTIKE (trad. BI)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>
              <a:spcBef>
                <a:spcPts val="600"/>
              </a:spcBef>
              <a:buClr>
                <a:srgbClr val="7DFFB1"/>
              </a:buClr>
              <a:buFont typeface="Titillium Web Light"/>
              <a:buChar char="▰"/>
            </a:pPr>
            <a:r>
              <a:rPr lang="en-US" sz="1800" i="1" dirty="0" err="1"/>
              <a:t>Težište</a:t>
            </a:r>
            <a:r>
              <a:rPr lang="en-US" sz="1800" i="1" dirty="0"/>
              <a:t> je </a:t>
            </a:r>
            <a:r>
              <a:rPr lang="en-US" sz="1800" i="1" dirty="0" err="1"/>
              <a:t>na</a:t>
            </a:r>
            <a:r>
              <a:rPr lang="en-US" sz="1800" i="1" dirty="0"/>
              <a:t> IT-u (</a:t>
            </a:r>
            <a:r>
              <a:rPr lang="en-US" sz="1800" i="1" dirty="0" err="1"/>
              <a:t>pribavljanje,ETL,modelovanje</a:t>
            </a:r>
            <a:r>
              <a:rPr lang="en-US" sz="1800" i="1" dirty="0"/>
              <a:t>,  </a:t>
            </a:r>
            <a:r>
              <a:rPr lang="en-US" sz="1800" i="1" dirty="0" err="1"/>
              <a:t>integracija</a:t>
            </a:r>
            <a:r>
              <a:rPr lang="en-US" sz="1800" i="1" dirty="0"/>
              <a:t> </a:t>
            </a:r>
            <a:r>
              <a:rPr lang="en-US" sz="1800" i="1" dirty="0" err="1"/>
              <a:t>podataka</a:t>
            </a:r>
            <a:r>
              <a:rPr lang="en-US" sz="1800" i="1" dirty="0"/>
              <a:t>, </a:t>
            </a:r>
            <a:r>
              <a:rPr lang="en-US" sz="1800" i="1" dirty="0" err="1"/>
              <a:t>prezentacija</a:t>
            </a:r>
            <a:r>
              <a:rPr lang="en-US" sz="1800" i="1" dirty="0"/>
              <a:t> )</a:t>
            </a:r>
            <a:endParaRPr lang="en-US" sz="1800" dirty="0"/>
          </a:p>
          <a:p>
            <a:pPr marL="457200" lvl="1">
              <a:spcBef>
                <a:spcPts val="600"/>
              </a:spcBef>
              <a:buClr>
                <a:srgbClr val="7DFFB1"/>
              </a:buClr>
              <a:buFont typeface="Titillium Web Light"/>
              <a:buChar char="▰"/>
            </a:pPr>
            <a:r>
              <a:rPr lang="en-US" sz="1800" i="1" dirty="0" err="1" smtClean="0"/>
              <a:t>Predefinisani</a:t>
            </a:r>
            <a:r>
              <a:rPr lang="en-US" sz="1800" i="1" dirty="0" smtClean="0"/>
              <a:t>  </a:t>
            </a:r>
            <a:r>
              <a:rPr lang="en-US" sz="1800" i="1" dirty="0" err="1"/>
              <a:t>zahtjevi</a:t>
            </a:r>
            <a:r>
              <a:rPr lang="en-US" sz="1800" i="1" dirty="0"/>
              <a:t> od </a:t>
            </a:r>
            <a:r>
              <a:rPr lang="en-US" sz="1800" i="1" dirty="0" err="1"/>
              <a:t>strane</a:t>
            </a:r>
            <a:r>
              <a:rPr lang="en-US" sz="1800" i="1" dirty="0"/>
              <a:t> </a:t>
            </a:r>
            <a:r>
              <a:rPr lang="en-US" sz="1800" i="1" dirty="0" err="1"/>
              <a:t>poslovnih</a:t>
            </a:r>
            <a:r>
              <a:rPr lang="en-US" sz="1800" i="1" dirty="0"/>
              <a:t> </a:t>
            </a:r>
            <a:r>
              <a:rPr lang="en-US" sz="1800" i="1" dirty="0" err="1"/>
              <a:t>korinika</a:t>
            </a:r>
            <a:endParaRPr lang="en-US" sz="1800" dirty="0"/>
          </a:p>
          <a:p>
            <a:pPr marL="457200" lvl="1">
              <a:spcBef>
                <a:spcPts val="600"/>
              </a:spcBef>
              <a:buClr>
                <a:srgbClr val="7DFFB1"/>
              </a:buClr>
              <a:buFont typeface="Titillium Web Light"/>
              <a:buChar char="▰"/>
            </a:pPr>
            <a:r>
              <a:rPr lang="en-US" sz="1800" i="1" dirty="0" err="1"/>
              <a:t>Tipični</a:t>
            </a:r>
            <a:r>
              <a:rPr lang="en-US" sz="1800" i="1" dirty="0"/>
              <a:t> </a:t>
            </a:r>
            <a:r>
              <a:rPr lang="en-US" sz="1800" i="1" dirty="0" err="1"/>
              <a:t>zahtjevi</a:t>
            </a:r>
            <a:r>
              <a:rPr lang="en-US" sz="1800" i="1" dirty="0"/>
              <a:t>: </a:t>
            </a:r>
            <a:r>
              <a:rPr lang="en-US" sz="1800" i="1" dirty="0" err="1"/>
              <a:t>Šta</a:t>
            </a:r>
            <a:r>
              <a:rPr lang="en-US" sz="1800" i="1" dirty="0"/>
              <a:t> se </a:t>
            </a:r>
            <a:r>
              <a:rPr lang="en-US" sz="1800" i="1" dirty="0" err="1"/>
              <a:t>desilo</a:t>
            </a:r>
            <a:r>
              <a:rPr lang="en-US" sz="1800" i="1" dirty="0"/>
              <a:t>? U </a:t>
            </a:r>
            <a:r>
              <a:rPr lang="en-US" sz="1800" i="1" dirty="0" err="1"/>
              <a:t>kojoj</a:t>
            </a:r>
            <a:r>
              <a:rPr lang="en-US" sz="1800" i="1" dirty="0"/>
              <a:t> </a:t>
            </a:r>
            <a:r>
              <a:rPr lang="en-US" sz="1800" i="1" dirty="0" err="1"/>
              <a:t>mjeri</a:t>
            </a:r>
            <a:r>
              <a:rPr lang="en-US" sz="1800" i="1" dirty="0"/>
              <a:t>, </a:t>
            </a:r>
            <a:r>
              <a:rPr lang="en-US" sz="1800" i="1" dirty="0" err="1"/>
              <a:t>koliko</a:t>
            </a:r>
            <a:r>
              <a:rPr lang="en-US" sz="1800" i="1" dirty="0"/>
              <a:t>? </a:t>
            </a:r>
            <a:r>
              <a:rPr lang="en-US" sz="1800" i="1" dirty="0" err="1"/>
              <a:t>Eventualno</a:t>
            </a:r>
            <a:r>
              <a:rPr lang="en-US" sz="1800" i="1" dirty="0"/>
              <a:t> , </a:t>
            </a:r>
            <a:r>
              <a:rPr lang="en-US" sz="1800" i="1" dirty="0" err="1"/>
              <a:t>zašto</a:t>
            </a:r>
            <a:r>
              <a:rPr lang="en-US" sz="1800" i="1" dirty="0"/>
              <a:t>?</a:t>
            </a:r>
            <a:endParaRPr lang="en-US" sz="1800" dirty="0"/>
          </a:p>
          <a:p>
            <a:pPr marL="457200" lvl="1">
              <a:spcBef>
                <a:spcPts val="600"/>
              </a:spcBef>
              <a:buClr>
                <a:srgbClr val="7DFFB1"/>
              </a:buClr>
              <a:buFont typeface="Titillium Web Light"/>
              <a:buChar char="▰"/>
            </a:pPr>
            <a:r>
              <a:rPr lang="sr-Latn-BA" sz="1800" dirty="0" smtClean="0"/>
              <a:t>Na izlazu: </a:t>
            </a:r>
            <a:r>
              <a:rPr lang="en-US" sz="1800" i="1" dirty="0" err="1" smtClean="0"/>
              <a:t>Reporti</a:t>
            </a:r>
            <a:r>
              <a:rPr lang="en-US" sz="1800" i="1" dirty="0"/>
              <a:t>, </a:t>
            </a:r>
            <a:r>
              <a:rPr lang="en-US" sz="1800" i="1" dirty="0" smtClean="0"/>
              <a:t>dashboard</a:t>
            </a:r>
            <a:r>
              <a:rPr lang="sr-Latn-BA" sz="1800" i="1" dirty="0" smtClean="0"/>
              <a:t>i</a:t>
            </a:r>
            <a:endParaRPr lang="en-US" sz="1800" dirty="0"/>
          </a:p>
          <a:p>
            <a:pPr marL="457200" lvl="1">
              <a:spcBef>
                <a:spcPts val="600"/>
              </a:spcBef>
              <a:buClr>
                <a:srgbClr val="7DFFB1"/>
              </a:buClr>
              <a:buFont typeface="Titillium Web Light"/>
              <a:buChar char="▰"/>
            </a:pPr>
            <a:r>
              <a:rPr lang="en-US" sz="1800" i="1" dirty="0"/>
              <a:t>DWH se </a:t>
            </a:r>
            <a:r>
              <a:rPr lang="en-US" sz="1800" i="1" dirty="0" err="1"/>
              <a:t>tretira</a:t>
            </a:r>
            <a:r>
              <a:rPr lang="en-US" sz="1800" i="1" dirty="0"/>
              <a:t> </a:t>
            </a:r>
            <a:r>
              <a:rPr lang="en-US" sz="1800" i="1" dirty="0" err="1"/>
              <a:t>kao</a:t>
            </a:r>
            <a:r>
              <a:rPr lang="en-US" sz="1800" i="1" dirty="0"/>
              <a:t> “single point of truth”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644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 smtClean="0"/>
              <a:t>DEFINICIJE 2.0</a:t>
            </a:r>
            <a:endParaRPr dirty="0"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sr-Latn-BA" sz="1800" b="1" dirty="0" smtClean="0"/>
              <a:t>Data Science – „</a:t>
            </a:r>
            <a:r>
              <a:rPr lang="sr-Latn-BA" sz="1800" b="1" i="1" dirty="0" smtClean="0"/>
              <a:t>Podatologija</a:t>
            </a:r>
            <a:r>
              <a:rPr lang="sr-Latn-BA" sz="1800" b="1" dirty="0" smtClean="0"/>
              <a:t>“</a:t>
            </a:r>
          </a:p>
          <a:p>
            <a:pPr marL="76200" indent="0">
              <a:buNone/>
            </a:pPr>
            <a:r>
              <a:rPr lang="sr-Latn-BA" sz="1400" dirty="0" smtClean="0"/>
              <a:t>„Multidisciplinaran pristup  problemu izdvajanja znanja i kreiranja uvida nad strukturisanim ili nestrukturisanim podacima ,putem naučne metode, koristeći znanja iz računarstva, matematike-statistike i poslovanja.“</a:t>
            </a:r>
            <a:endParaRPr dirty="0" smtClean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sr-Latn-BA" sz="1800" b="1" dirty="0" smtClean="0"/>
              <a:t>AI – Artificial (augmented) intelligence (Umjetna inteligencija)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sr-Latn-BA" sz="1400" dirty="0" smtClean="0"/>
              <a:t>„Teorija i praksa razvoja računarskih sistema (AI agenata) sposobnih za obavljanje zadataka koji su slični ili bliski ljudskoj inteligenciji, kao npr. Vizuelna percepcija, prepoznavanje govora, odlučivanje, prevođenje i sl.“</a:t>
            </a:r>
          </a:p>
          <a:p>
            <a:pPr lvl="0">
              <a:spcBef>
                <a:spcPts val="0"/>
              </a:spcBef>
            </a:pPr>
            <a:r>
              <a:rPr lang="sr-Latn-BA" sz="1800" b="1" dirty="0" smtClean="0"/>
              <a:t>Machine Learning </a:t>
            </a:r>
            <a:r>
              <a:rPr lang="sr-Latn-BA" sz="1800" b="1" dirty="0"/>
              <a:t>– </a:t>
            </a:r>
            <a:r>
              <a:rPr lang="sr-Latn-BA" sz="1800" b="1" dirty="0" smtClean="0"/>
              <a:t>(Mašinsko učenje)</a:t>
            </a:r>
            <a:endParaRPr lang="sr-Latn-BA" sz="1800" b="1" dirty="0"/>
          </a:p>
          <a:p>
            <a:pPr marL="76200" lvl="0" indent="0">
              <a:spcBef>
                <a:spcPts val="0"/>
              </a:spcBef>
              <a:buNone/>
            </a:pPr>
            <a:r>
              <a:rPr lang="sr-Latn-BA" sz="1400" dirty="0" smtClean="0"/>
              <a:t>„Podoblast AI koja se bavi kreiranjem automatskih  analitičkih modela. Zasnovano je na ideji da sistemi mogu učiti iz podataka, identifikovati uzorke u podacima i donositi odluke uz minimalnu intervenciju ljudi.“</a:t>
            </a:r>
            <a:endParaRPr lang="sr-Latn-BA" sz="1400" dirty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sr-Latn-BA" sz="1400" dirty="0" smtClean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sr-Latn-BA" sz="1400" dirty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 </a:t>
            </a:r>
            <a:endParaRPr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963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sz="3200" dirty="0" smtClean="0"/>
              <a:t>MODERNA BI</a:t>
            </a:r>
            <a:endParaRPr sz="3200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28751"/>
            <a:ext cx="6324600" cy="3505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616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KARAKTERISTIKE (mod. BI)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>
              <a:spcBef>
                <a:spcPts val="600"/>
              </a:spcBef>
              <a:buClr>
                <a:srgbClr val="7DFFB1"/>
              </a:buClr>
              <a:buFont typeface="Titillium Web Light"/>
              <a:buChar char="▰"/>
            </a:pPr>
            <a:r>
              <a:rPr lang="sr-Latn-BA" sz="1800" i="1" dirty="0" smtClean="0"/>
              <a:t>Korisnički orijentisan BI</a:t>
            </a:r>
            <a:endParaRPr lang="en-US" sz="1800" dirty="0"/>
          </a:p>
          <a:p>
            <a:pPr marL="457200" lvl="1">
              <a:spcBef>
                <a:spcPts val="600"/>
              </a:spcBef>
              <a:buClr>
                <a:srgbClr val="7DFFB1"/>
              </a:buClr>
              <a:buFont typeface="Titillium Web Light"/>
              <a:buChar char="▰"/>
            </a:pPr>
            <a:r>
              <a:rPr lang="sr-Latn-BA" sz="1800" i="1" dirty="0" smtClean="0"/>
              <a:t>Self-service analitika (samoluslužna analitika)</a:t>
            </a:r>
            <a:endParaRPr lang="en-US" sz="1800" dirty="0"/>
          </a:p>
          <a:p>
            <a:pPr marL="457200" lvl="1">
              <a:spcBef>
                <a:spcPts val="600"/>
              </a:spcBef>
              <a:buClr>
                <a:srgbClr val="7DFFB1"/>
              </a:buClr>
              <a:buFont typeface="Titillium Web Light"/>
              <a:buChar char="▰"/>
            </a:pPr>
            <a:r>
              <a:rPr lang="sr-Latn-BA" sz="1800" i="1" dirty="0" smtClean="0"/>
              <a:t>Data governance (upravljanje podacima) ključno</a:t>
            </a:r>
            <a:endParaRPr lang="en-US" sz="1800" dirty="0"/>
          </a:p>
          <a:p>
            <a:pPr marL="457200" lvl="1">
              <a:spcBef>
                <a:spcPts val="600"/>
              </a:spcBef>
              <a:buClr>
                <a:srgbClr val="7DFFB1"/>
              </a:buClr>
              <a:buFont typeface="Titillium Web Light"/>
              <a:buChar char="▰"/>
            </a:pPr>
            <a:r>
              <a:rPr lang="sr-Latn-BA" sz="1800" dirty="0" smtClean="0"/>
              <a:t>Velika uloga AI</a:t>
            </a:r>
            <a:endParaRPr lang="en-US" sz="1800" dirty="0"/>
          </a:p>
          <a:p>
            <a:pPr marL="457200" lvl="1">
              <a:spcBef>
                <a:spcPts val="600"/>
              </a:spcBef>
              <a:buClr>
                <a:srgbClr val="7DFFB1"/>
              </a:buClr>
              <a:buFont typeface="Titillium Web Light"/>
              <a:buChar char="▰"/>
            </a:pPr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9313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NOVE ULOGE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BA" sz="1800" b="1" dirty="0" smtClean="0"/>
              <a:t>Data Analyst (Analitičar podataka) </a:t>
            </a:r>
            <a:r>
              <a:rPr lang="sr-Latn-BA" sz="1800" dirty="0" smtClean="0"/>
              <a:t>– prikuplja, obrađuje i vrši statističku analizu podataka. Otkriva načine na koje se mogu iskoristiti dobijeni podaci kako bi se odgovorilo na postavljene poslovne zahtjeve.</a:t>
            </a:r>
          </a:p>
          <a:p>
            <a:r>
              <a:rPr lang="sr-Latn-BA" sz="1800" b="1" dirty="0" smtClean="0"/>
              <a:t>Data Architect (Arhitekta podataka) </a:t>
            </a:r>
            <a:r>
              <a:rPr lang="sr-Latn-BA" sz="1800" dirty="0" smtClean="0"/>
              <a:t>– kreira nacrte i planove sistema upravljanja podacima. Otkriva potencijalne nove izvore podataka te pravi planove prikupljanja ,integracije, pohranjivanja, te se brine o sigurnosti i održavanju tog sistema.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6818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NOVE ULOGE (nast.)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BA" sz="1800" b="1" dirty="0" smtClean="0"/>
              <a:t>Data Engineer (Inženjer podataka) </a:t>
            </a:r>
            <a:r>
              <a:rPr lang="sr-Latn-BA" sz="1800" dirty="0" smtClean="0"/>
              <a:t>– gradi masivnu big data infrastrukturu.  Razvija, konstruiše, testira i održava strukture poput baza podataka i sistema za obradu podataka. Obezbjeđuje pristup podacima za DA i DS.</a:t>
            </a:r>
          </a:p>
          <a:p>
            <a:r>
              <a:rPr lang="sr-Latn-BA" sz="1800" b="1" dirty="0" smtClean="0"/>
              <a:t>Data  Scientist (Naučnik podataka) </a:t>
            </a:r>
            <a:r>
              <a:rPr lang="sr-Latn-BA" sz="1800" dirty="0" smtClean="0"/>
              <a:t>– pristupa velikoj količini strukturiranih i nestrukturiranih podataka te koristi svoje vještine iz matematike, statistike i programiranja da te podatke pročisti, obradi, prilagodi i organizuje. Zatim koristi svoje vještine statističke analize, poznavanja poslovanja, kako bi odgovorio na postavljena pitanja i otkrio moguće skrivene obrasce u podacima.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4734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ctrTitle"/>
          </p:nvPr>
        </p:nvSpPr>
        <p:spPr>
          <a:xfrm>
            <a:off x="685800" y="1583350"/>
            <a:ext cx="7315200" cy="1826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 smtClean="0"/>
              <a:t>3</a:t>
            </a:r>
            <a:r>
              <a:rPr lang="en" dirty="0" smtClean="0"/>
              <a:t>.</a:t>
            </a:r>
            <a:r>
              <a:rPr lang="sr-Latn-BA" dirty="0" smtClean="0"/>
              <a:t> MIS U SLUŽBI POSLOVNE ANALITIKE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800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53697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sz="3200" dirty="0" smtClean="0"/>
              <a:t>MIS BI ARHITEKTURA</a:t>
            </a:r>
            <a:endParaRPr sz="3200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95350"/>
            <a:ext cx="7086600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22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ctrTitle" idx="4294967295"/>
          </p:nvPr>
        </p:nvSpPr>
        <p:spPr>
          <a:xfrm>
            <a:off x="685800" y="440350"/>
            <a:ext cx="43605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DOBAR DAN!</a:t>
            </a:r>
            <a:endParaRPr sz="6000" dirty="0"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4294967295"/>
          </p:nvPr>
        </p:nvSpPr>
        <p:spPr>
          <a:xfrm>
            <a:off x="685800" y="1639969"/>
            <a:ext cx="4360500" cy="315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 smtClean="0">
                <a:latin typeface="Titillium Web"/>
                <a:ea typeface="Titillium Web"/>
                <a:cs typeface="Titillium Web"/>
                <a:sym typeface="Titillium Web"/>
              </a:rPr>
              <a:t>Ja sam Sini</a:t>
            </a:r>
            <a:r>
              <a:rPr lang="sr-Latn-BA" b="1" dirty="0" smtClean="0">
                <a:latin typeface="Titillium Web"/>
                <a:ea typeface="Titillium Web"/>
                <a:cs typeface="Titillium Web"/>
                <a:sym typeface="Titillium Web"/>
              </a:rPr>
              <a:t>ša Roljić</a:t>
            </a:r>
            <a:endParaRPr b="1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r-Latn-BA" dirty="0"/>
              <a:t>s</a:t>
            </a:r>
            <a:r>
              <a:rPr lang="sr-Latn-BA" dirty="0" smtClean="0"/>
              <a:t>inisa.roljic</a:t>
            </a:r>
            <a:r>
              <a:rPr lang="en" dirty="0" smtClean="0"/>
              <a:t>@</a:t>
            </a:r>
            <a:r>
              <a:rPr lang="sr-Latn-BA" dirty="0" smtClean="0"/>
              <a:t>mtel.ba</a:t>
            </a:r>
            <a:endParaRPr b="1" dirty="0"/>
          </a:p>
        </p:txBody>
      </p:sp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43850"/>
            <a:ext cx="5796900" cy="608700"/>
          </a:xfrm>
        </p:spPr>
        <p:txBody>
          <a:bodyPr/>
          <a:lstStyle/>
          <a:p>
            <a:r>
              <a:rPr lang="sr-Latn-BA" sz="3200" dirty="0" smtClean="0"/>
              <a:t>Izvorski podaci  - primjer</a:t>
            </a:r>
            <a:endParaRPr lang="en-US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400175"/>
            <a:ext cx="5953125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987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43850"/>
            <a:ext cx="5796900" cy="608700"/>
          </a:xfrm>
        </p:spPr>
        <p:txBody>
          <a:bodyPr/>
          <a:lstStyle/>
          <a:p>
            <a:r>
              <a:rPr lang="sr-Latn-BA" sz="3200" dirty="0" smtClean="0"/>
              <a:t>Preprocessing jobovi – Java</a:t>
            </a:r>
            <a:endParaRPr lang="en-US" sz="3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76350"/>
            <a:ext cx="6172201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756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43850"/>
            <a:ext cx="5796900" cy="456300"/>
          </a:xfrm>
        </p:spPr>
        <p:txBody>
          <a:bodyPr/>
          <a:lstStyle/>
          <a:p>
            <a:r>
              <a:rPr lang="sr-Latn-BA" sz="3200" dirty="0" smtClean="0"/>
              <a:t>ETL jobovi – PL</a:t>
            </a:r>
            <a:r>
              <a:rPr lang="en-US" sz="3200" dirty="0" smtClean="0"/>
              <a:t>/SQL procedure</a:t>
            </a:r>
            <a:endParaRPr lang="en-US" sz="3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00150"/>
            <a:ext cx="4724400" cy="3657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774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43850"/>
            <a:ext cx="5796900" cy="608700"/>
          </a:xfrm>
        </p:spPr>
        <p:txBody>
          <a:bodyPr/>
          <a:lstStyle/>
          <a:p>
            <a:r>
              <a:rPr lang="sr-Latn-BA" sz="3200" dirty="0" smtClean="0"/>
              <a:t>ETL Jobovi - OWB</a:t>
            </a:r>
            <a:endParaRPr lang="en-US" sz="32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00149"/>
            <a:ext cx="6149671" cy="3581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07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43850"/>
            <a:ext cx="5796900" cy="608700"/>
          </a:xfrm>
        </p:spPr>
        <p:txBody>
          <a:bodyPr/>
          <a:lstStyle/>
          <a:p>
            <a:r>
              <a:rPr lang="sr-Latn-BA" sz="3200" dirty="0" smtClean="0"/>
              <a:t>ETL Jobovi – SAS DI Studio</a:t>
            </a:r>
            <a:endParaRPr lang="en-US" sz="3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52551"/>
            <a:ext cx="44196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999" y="1352551"/>
            <a:ext cx="4114801" cy="3200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741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43850"/>
            <a:ext cx="5796900" cy="608700"/>
          </a:xfrm>
        </p:spPr>
        <p:txBody>
          <a:bodyPr/>
          <a:lstStyle/>
          <a:p>
            <a:r>
              <a:rPr lang="sr-Latn-BA" sz="3200" dirty="0" smtClean="0"/>
              <a:t>ETL Jobovi – IBM Data Stage</a:t>
            </a:r>
            <a:endParaRPr lang="en-US" sz="32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57350"/>
            <a:ext cx="5410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31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BA" sz="3200" dirty="0" smtClean="0"/>
              <a:t>Ad hoc reporting - ART</a:t>
            </a:r>
            <a:endParaRPr lang="en-US" sz="3200" dirty="0"/>
          </a:p>
        </p:txBody>
      </p:sp>
      <p:sp>
        <p:nvSpPr>
          <p:cNvPr id="3" name="AutoShape 2" descr="https://mail.yandex.com/message_part/image001.png?_uid=228787475&amp;hid=1.2&amp;ids=168603511049693442&amp;name=image001.png&amp;yandex_class=yandex_inline_content_320.mail:228787475.E1948093:1401856444145870867664255095453_1.2_16860351104969344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ttps://mail.yandex.com/message_part/image001.png?_uid=228787475&amp;hid=1.2&amp;ids=168603511049693442&amp;name=image001.png&amp;yandex_class=yandex_inline_content_320.mail:228787475.E1948093:1401856444145870867664255095453_1.2_16860351104969344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1" y="1428749"/>
            <a:ext cx="4495800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354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43850"/>
            <a:ext cx="5796900" cy="608700"/>
          </a:xfrm>
        </p:spPr>
        <p:txBody>
          <a:bodyPr/>
          <a:lstStyle/>
          <a:p>
            <a:r>
              <a:rPr lang="sr-Latn-BA" sz="3200" dirty="0" smtClean="0"/>
              <a:t>BI reporting – MicroStrategy</a:t>
            </a:r>
            <a:endParaRPr lang="en-US" sz="3200" dirty="0"/>
          </a:p>
        </p:txBody>
      </p:sp>
      <p:sp>
        <p:nvSpPr>
          <p:cNvPr id="3" name="AutoShape 4" descr="https://mail.yandex.com/message_part/image002.png?_uid=228787475&amp;hid=1.2&amp;ids=168603511049693447&amp;name=image002.png&amp;yandex_class=yandex_inline_content_320.mail:228787475.E1625507:346680095020492457054001178390_1.2_16860351104969344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276350"/>
            <a:ext cx="571182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568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BA" sz="3200" dirty="0" smtClean="0"/>
              <a:t>SAS BI reporting - EG</a:t>
            </a:r>
            <a:endParaRPr lang="en-US" sz="32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00149"/>
            <a:ext cx="5267325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778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43850"/>
            <a:ext cx="5796900" cy="608700"/>
          </a:xfrm>
        </p:spPr>
        <p:txBody>
          <a:bodyPr/>
          <a:lstStyle/>
          <a:p>
            <a:r>
              <a:rPr lang="sr-Latn-BA" sz="3200" dirty="0" smtClean="0"/>
              <a:t>BI Documents – MicroStrategy</a:t>
            </a:r>
            <a:endParaRPr lang="en-US" sz="32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52549"/>
            <a:ext cx="6581775" cy="3657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86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 smtClean="0"/>
              <a:t>SADRŽAJ</a:t>
            </a:r>
            <a:endParaRPr dirty="0"/>
          </a:p>
        </p:txBody>
      </p:sp>
      <p:sp>
        <p:nvSpPr>
          <p:cNvPr id="61" name="Google Shape;61;p12"/>
          <p:cNvSpPr txBox="1">
            <a:spLocks noGrp="1"/>
          </p:cNvSpPr>
          <p:nvPr>
            <p:ph type="body" idx="1"/>
          </p:nvPr>
        </p:nvSpPr>
        <p:spPr>
          <a:xfrm>
            <a:off x="457200" y="1428750"/>
            <a:ext cx="5029200" cy="31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sr-Latn-BA" dirty="0" smtClean="0"/>
              <a:t>Podaci, kontekst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sr-Latn-BA" dirty="0" smtClean="0"/>
              <a:t>Evolucija analitike podataka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sr-Latn-BA" dirty="0" smtClean="0"/>
              <a:t>Definicije i podjela uloga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sr-Latn-BA" dirty="0" smtClean="0"/>
              <a:t>MIS i podrška poslovnom odlučivanju – primjeri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sr-Latn-BA" dirty="0" smtClean="0"/>
              <a:t>Umjesto zaključka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endParaRPr dirty="0"/>
          </a:p>
        </p:txBody>
      </p:sp>
      <p:sp>
        <p:nvSpPr>
          <p:cNvPr id="63" name="Google Shape;63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43850"/>
            <a:ext cx="5796900" cy="608700"/>
          </a:xfrm>
        </p:spPr>
        <p:txBody>
          <a:bodyPr/>
          <a:lstStyle/>
          <a:p>
            <a:r>
              <a:rPr lang="sr-Latn-BA" sz="3200" dirty="0" smtClean="0"/>
              <a:t>BI Dashboards – MicroStrategy</a:t>
            </a:r>
            <a:endParaRPr lang="en-US" sz="3200" dirty="0"/>
          </a:p>
        </p:txBody>
      </p:sp>
      <p:sp>
        <p:nvSpPr>
          <p:cNvPr id="3" name="AutoShape 2" descr="https://mail.yandex.com/message_part/image004.jpg?_uid=228787475&amp;hid=1.2&amp;ids=168603511049693452&amp;name=image004.jpg&amp;yandex_class=yandex_inline_content_320.mail:228787475.E1952058:41403831686682963841828121703_1.2_16860351104969345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219200"/>
            <a:ext cx="5391150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1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43850"/>
            <a:ext cx="5796900" cy="608700"/>
          </a:xfrm>
        </p:spPr>
        <p:txBody>
          <a:bodyPr/>
          <a:lstStyle/>
          <a:p>
            <a:r>
              <a:rPr lang="sr-Latn-BA" sz="3200" dirty="0" smtClean="0"/>
              <a:t>SAS Visual Analytics</a:t>
            </a:r>
            <a:endParaRPr lang="en-US" sz="32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04950"/>
            <a:ext cx="63246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835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43850"/>
            <a:ext cx="5796900" cy="608700"/>
          </a:xfrm>
        </p:spPr>
        <p:txBody>
          <a:bodyPr/>
          <a:lstStyle/>
          <a:p>
            <a:r>
              <a:rPr lang="sr-Latn-BA" sz="3200" dirty="0" smtClean="0"/>
              <a:t>Self Service Analytics - Tableau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1905000" y="2190750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(</a:t>
            </a:r>
            <a:r>
              <a:rPr lang="en-US" dirty="0" err="1" smtClean="0">
                <a:solidFill>
                  <a:schemeClr val="bg1"/>
                </a:solidFill>
              </a:rPr>
              <a:t>primjer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sr-Latn-BA" dirty="0">
                <a:solidFill>
                  <a:schemeClr val="bg1"/>
                </a:solidFill>
              </a:rPr>
              <a:t>u</a:t>
            </a:r>
            <a:r>
              <a:rPr lang="sr-Latn-BA" dirty="0" smtClean="0">
                <a:solidFill>
                  <a:schemeClr val="bg1"/>
                </a:solidFill>
              </a:rPr>
              <a:t>ž</a:t>
            </a:r>
            <a:r>
              <a:rPr lang="en-US" dirty="0" err="1" smtClean="0">
                <a:solidFill>
                  <a:schemeClr val="bg1"/>
                </a:solidFill>
              </a:rPr>
              <a:t>ivo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50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43850"/>
            <a:ext cx="5796900" cy="608700"/>
          </a:xfrm>
        </p:spPr>
        <p:txBody>
          <a:bodyPr/>
          <a:lstStyle/>
          <a:p>
            <a:r>
              <a:rPr lang="sr-Latn-BA" sz="3200" dirty="0" smtClean="0"/>
              <a:t>SAS CIS</a:t>
            </a:r>
            <a:endParaRPr lang="en-US" sz="32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00151"/>
            <a:ext cx="60960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441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43850"/>
            <a:ext cx="5796900" cy="608700"/>
          </a:xfrm>
        </p:spPr>
        <p:txBody>
          <a:bodyPr/>
          <a:lstStyle/>
          <a:p>
            <a:r>
              <a:rPr lang="sr-Latn-BA" sz="3200" dirty="0" smtClean="0"/>
              <a:t>Python for Data Science – Jupyter Notebook</a:t>
            </a:r>
            <a:endParaRPr lang="en-US" sz="32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809750"/>
            <a:ext cx="5181601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056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43850"/>
            <a:ext cx="5796900" cy="608700"/>
          </a:xfrm>
        </p:spPr>
        <p:txBody>
          <a:bodyPr/>
          <a:lstStyle/>
          <a:p>
            <a:r>
              <a:rPr lang="sr-Latn-BA" sz="3200" dirty="0" smtClean="0"/>
              <a:t>Hadoop Big Data</a:t>
            </a:r>
            <a:endParaRPr lang="en-US" sz="32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81151"/>
            <a:ext cx="4800600" cy="3200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707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ctrTitle"/>
          </p:nvPr>
        </p:nvSpPr>
        <p:spPr>
          <a:xfrm>
            <a:off x="685800" y="1583350"/>
            <a:ext cx="7315200" cy="1826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4</a:t>
            </a:r>
            <a:r>
              <a:rPr lang="en" dirty="0" smtClean="0"/>
              <a:t>.</a:t>
            </a:r>
            <a:r>
              <a:rPr lang="sr-Latn-BA" dirty="0" smtClean="0"/>
              <a:t> UMJESTO ZAKLJUČKA...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575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 smtClean="0"/>
              <a:t>Korisni</a:t>
            </a:r>
            <a:r>
              <a:rPr lang="en-US" sz="3200" dirty="0" smtClean="0"/>
              <a:t> </a:t>
            </a:r>
            <a:r>
              <a:rPr lang="en-US" sz="3200" dirty="0" err="1" smtClean="0"/>
              <a:t>linkovi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https://www.kdnuggets.com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www.sas.com/en_us/home.html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www.microstrategy.com/us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https://www.tableau.com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33371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ctrTitle"/>
          </p:nvPr>
        </p:nvSpPr>
        <p:spPr>
          <a:xfrm>
            <a:off x="685800" y="1583350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1.</a:t>
            </a:r>
            <a:r>
              <a:rPr lang="sr-Latn-BA" dirty="0" smtClean="0"/>
              <a:t>PODACI, KONTEKST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819150"/>
            <a:ext cx="7467600" cy="608700"/>
          </a:xfrm>
        </p:spPr>
        <p:txBody>
          <a:bodyPr/>
          <a:lstStyle/>
          <a:p>
            <a:r>
              <a:rPr lang="sr-Latn-BA" sz="3200" dirty="0" smtClean="0"/>
              <a:t>ČETVRTA INDUSTRIJSKA REVOLUCIJA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609600" y="1321143"/>
            <a:ext cx="4055076" cy="2667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105400" y="1428750"/>
            <a:ext cx="2514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b="1" dirty="0" smtClean="0">
                <a:solidFill>
                  <a:schemeClr val="bg1"/>
                </a:solidFill>
                <a:latin typeface="Titillium Web" panose="020B0604020202020204" charset="0"/>
              </a:rPr>
              <a:t>1st</a:t>
            </a:r>
            <a:r>
              <a:rPr lang="sr-Latn-BA" dirty="0" smtClean="0">
                <a:solidFill>
                  <a:schemeClr val="bg1"/>
                </a:solidFill>
                <a:latin typeface="Titillium Web" panose="020B0604020202020204" charset="0"/>
              </a:rPr>
              <a:t>   (1760. – 1840.) parna lokomotiva. Prelazak sa manualne na manufakturnu proizvodnju.</a:t>
            </a:r>
          </a:p>
          <a:p>
            <a:r>
              <a:rPr lang="sr-Latn-BA" b="1" dirty="0" smtClean="0">
                <a:solidFill>
                  <a:schemeClr val="bg1"/>
                </a:solidFill>
                <a:latin typeface="Titillium Web" panose="020B0604020202020204" charset="0"/>
              </a:rPr>
              <a:t>2st</a:t>
            </a:r>
            <a:r>
              <a:rPr lang="sr-Latn-BA" dirty="0" smtClean="0">
                <a:solidFill>
                  <a:schemeClr val="bg1"/>
                </a:solidFill>
                <a:latin typeface="Titillium Web" panose="020B0604020202020204" charset="0"/>
              </a:rPr>
              <a:t> (1870. – 1914.) masovna proizvodnja, industrijalizacija</a:t>
            </a:r>
          </a:p>
          <a:p>
            <a:r>
              <a:rPr lang="sr-Latn-BA" b="1" dirty="0" smtClean="0">
                <a:solidFill>
                  <a:schemeClr val="bg1"/>
                </a:solidFill>
                <a:latin typeface="Titillium Web" panose="020B0604020202020204" charset="0"/>
              </a:rPr>
              <a:t>3rd </a:t>
            </a:r>
            <a:r>
              <a:rPr lang="sr-Latn-BA" dirty="0" smtClean="0">
                <a:solidFill>
                  <a:schemeClr val="bg1"/>
                </a:solidFill>
                <a:latin typeface="Titillium Web" panose="020B0604020202020204" charset="0"/>
              </a:rPr>
              <a:t>(kraj 50tih 20vj. – kraj 2000tih) digitalno doba, informatizacija</a:t>
            </a:r>
          </a:p>
          <a:p>
            <a:r>
              <a:rPr lang="sr-Latn-BA" b="1" dirty="0" smtClean="0">
                <a:solidFill>
                  <a:schemeClr val="bg1"/>
                </a:solidFill>
                <a:latin typeface="Titillium Web" panose="020B0604020202020204" charset="0"/>
              </a:rPr>
              <a:t>4th </a:t>
            </a:r>
            <a:r>
              <a:rPr lang="sr-Latn-BA" dirty="0" smtClean="0">
                <a:solidFill>
                  <a:schemeClr val="bg1"/>
                </a:solidFill>
                <a:latin typeface="Titillium Web" panose="020B0604020202020204" charset="0"/>
              </a:rPr>
              <a:t>(2010. - ) AI, nanotehnologije</a:t>
            </a:r>
            <a:r>
              <a:rPr lang="sr-Latn-BA" b="1" dirty="0" smtClean="0">
                <a:solidFill>
                  <a:schemeClr val="bg1"/>
                </a:solidFill>
                <a:latin typeface="Titillium Web" panose="020B0604020202020204" charset="0"/>
              </a:rPr>
              <a:t>,  </a:t>
            </a:r>
            <a:r>
              <a:rPr lang="sr-Latn-BA" dirty="0" smtClean="0">
                <a:solidFill>
                  <a:schemeClr val="bg1"/>
                </a:solidFill>
                <a:latin typeface="Titillium Web" panose="020B0604020202020204" charset="0"/>
              </a:rPr>
              <a:t>kvantno računarstvo, 5G, IOT...</a:t>
            </a:r>
            <a:endParaRPr lang="en-US" dirty="0">
              <a:solidFill>
                <a:schemeClr val="bg1"/>
              </a:solidFill>
              <a:latin typeface="Titillium Web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48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43850"/>
            <a:ext cx="5796900" cy="837300"/>
          </a:xfrm>
        </p:spPr>
        <p:txBody>
          <a:bodyPr/>
          <a:lstStyle/>
          <a:p>
            <a:r>
              <a:rPr lang="sr-Latn-BA" sz="3600" dirty="0" smtClean="0"/>
              <a:t>Podaci – koliko ih ima?</a:t>
            </a:r>
            <a:endParaRPr lang="en-US" sz="3600" dirty="0"/>
          </a:p>
        </p:txBody>
      </p:sp>
      <p:sp>
        <p:nvSpPr>
          <p:cNvPr id="3" name="Google Shape;208;p25"/>
          <p:cNvSpPr txBox="1">
            <a:spLocks/>
          </p:cNvSpPr>
          <p:nvPr/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sr-Latn-BA" sz="9600" dirty="0" smtClean="0">
                <a:solidFill>
                  <a:srgbClr val="7DFFB1"/>
                </a:solidFill>
              </a:rPr>
              <a:t>3,145,728 PB</a:t>
            </a:r>
            <a:endParaRPr lang="en" sz="9600" dirty="0">
              <a:solidFill>
                <a:srgbClr val="7DFFB1"/>
              </a:solidFill>
            </a:endParaRPr>
          </a:p>
        </p:txBody>
      </p:sp>
      <p:sp>
        <p:nvSpPr>
          <p:cNvPr id="4" name="Google Shape;209;p25"/>
          <p:cNvSpPr txBox="1">
            <a:spLocks/>
          </p:cNvSpPr>
          <p:nvPr/>
        </p:nvSpPr>
        <p:spPr>
          <a:xfrm>
            <a:off x="708184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Char char="▰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sr-Latn-BA" dirty="0" smtClean="0"/>
              <a:t>Ili oko 3 ZB</a:t>
            </a:r>
            <a:endParaRPr lang="en-US" dirty="0"/>
          </a:p>
        </p:txBody>
      </p:sp>
      <p:sp>
        <p:nvSpPr>
          <p:cNvPr id="5" name="Google Shape;210;p25"/>
          <p:cNvSpPr txBox="1">
            <a:spLocks/>
          </p:cNvSpPr>
          <p:nvPr/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9327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66100" y="209550"/>
            <a:ext cx="5796900" cy="456300"/>
          </a:xfrm>
        </p:spPr>
        <p:txBody>
          <a:bodyPr anchor="ctr"/>
          <a:lstStyle/>
          <a:p>
            <a:r>
              <a:rPr lang="sr-Latn-BA" sz="3600" dirty="0" smtClean="0"/>
              <a:t>Podaci – kakvi?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000" y="819150"/>
            <a:ext cx="5022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5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ctrTitle"/>
          </p:nvPr>
        </p:nvSpPr>
        <p:spPr>
          <a:xfrm>
            <a:off x="685800" y="1583350"/>
            <a:ext cx="7315200" cy="1826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BA" dirty="0"/>
              <a:t>2</a:t>
            </a:r>
            <a:r>
              <a:rPr lang="en" dirty="0" smtClean="0"/>
              <a:t>.</a:t>
            </a:r>
            <a:r>
              <a:rPr lang="sr-Latn-BA" dirty="0" smtClean="0"/>
              <a:t>EVOLUCIJA ANALITIKE PODATAKA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009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43850"/>
            <a:ext cx="7162800" cy="761100"/>
          </a:xfrm>
        </p:spPr>
        <p:txBody>
          <a:bodyPr/>
          <a:lstStyle/>
          <a:p>
            <a:r>
              <a:rPr lang="sr-Latn-BA" sz="4000" dirty="0" smtClean="0"/>
              <a:t>ŽIVOTNI CIKLUS PODATAKA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7337"/>
            <a:ext cx="9144000" cy="261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inaco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1711</TotalTime>
  <Words>739</Words>
  <Application>Microsoft Office PowerPoint</Application>
  <PresentationFormat>On-screen Show (16:9)</PresentationFormat>
  <Paragraphs>101</Paragraphs>
  <Slides>37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Titillium Web</vt:lpstr>
      <vt:lpstr>Titillium Web Light</vt:lpstr>
      <vt:lpstr>Wingdings</vt:lpstr>
      <vt:lpstr>Ninacor template</vt:lpstr>
      <vt:lpstr>OD PODATKA DO INFORMACIJE – primjena analitike podataka u poslovnom odlučivanju u m:tel-u</vt:lpstr>
      <vt:lpstr>DOBAR DAN!</vt:lpstr>
      <vt:lpstr>SADRŽAJ</vt:lpstr>
      <vt:lpstr>1.PODACI, KONTEKST</vt:lpstr>
      <vt:lpstr>ČETVRTA INDUSTRIJSKA REVOLUCIJA</vt:lpstr>
      <vt:lpstr>Podaci – koliko ih ima?</vt:lpstr>
      <vt:lpstr>Podaci – kakvi?</vt:lpstr>
      <vt:lpstr>2.EVOLUCIJA ANALITIKE PODATAKA</vt:lpstr>
      <vt:lpstr>ŽIVOTNI CIKLUS PODATAKA</vt:lpstr>
      <vt:lpstr>DEFINICIJE 1.0</vt:lpstr>
      <vt:lpstr>TRADICIONALNI BI</vt:lpstr>
      <vt:lpstr>KARAKTERISTIKE (trad. BI)</vt:lpstr>
      <vt:lpstr>DEFINICIJE 2.0</vt:lpstr>
      <vt:lpstr>MODERNA BI</vt:lpstr>
      <vt:lpstr>KARAKTERISTIKE (mod. BI)</vt:lpstr>
      <vt:lpstr>NOVE ULOGE</vt:lpstr>
      <vt:lpstr>NOVE ULOGE (nast.)</vt:lpstr>
      <vt:lpstr>3. MIS U SLUŽBI POSLOVNE ANALITIKE</vt:lpstr>
      <vt:lpstr>MIS BI ARHITEKTURA</vt:lpstr>
      <vt:lpstr>Izvorski podaci  - primjer</vt:lpstr>
      <vt:lpstr>Preprocessing jobovi – Java</vt:lpstr>
      <vt:lpstr>ETL jobovi – PL/SQL procedure</vt:lpstr>
      <vt:lpstr>ETL Jobovi - OWB</vt:lpstr>
      <vt:lpstr>ETL Jobovi – SAS DI Studio</vt:lpstr>
      <vt:lpstr>ETL Jobovi – IBM Data Stage</vt:lpstr>
      <vt:lpstr>Ad hoc reporting - ART</vt:lpstr>
      <vt:lpstr>BI reporting – MicroStrategy</vt:lpstr>
      <vt:lpstr>SAS BI reporting - EG</vt:lpstr>
      <vt:lpstr>BI Documents – MicroStrategy</vt:lpstr>
      <vt:lpstr>BI Dashboards – MicroStrategy</vt:lpstr>
      <vt:lpstr>SAS Visual Analytics</vt:lpstr>
      <vt:lpstr>Self Service Analytics - Tableau</vt:lpstr>
      <vt:lpstr>SAS CIS</vt:lpstr>
      <vt:lpstr>Python for Data Science – Jupyter Notebook</vt:lpstr>
      <vt:lpstr>Hadoop Big Data</vt:lpstr>
      <vt:lpstr>4. UMJESTO ZAKLJUČKA...</vt:lpstr>
      <vt:lpstr>Korisni linkovi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OD PODATKA DO INFORMACIJE – uloga MIS-a u digitalnoj revoluciji</dc:title>
  <dc:creator>Dell</dc:creator>
  <cp:lastModifiedBy>Dell</cp:lastModifiedBy>
  <cp:revision>91</cp:revision>
  <dcterms:modified xsi:type="dcterms:W3CDTF">2019-04-10T14:00:24Z</dcterms:modified>
</cp:coreProperties>
</file>